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594" r:id="rId3"/>
    <p:sldId id="595" r:id="rId4"/>
    <p:sldId id="586" r:id="rId5"/>
    <p:sldId id="587" r:id="rId6"/>
    <p:sldId id="596" r:id="rId7"/>
    <p:sldId id="597" r:id="rId8"/>
    <p:sldId id="598" r:id="rId9"/>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2451" autoAdjust="0"/>
  </p:normalViewPr>
  <p:slideViewPr>
    <p:cSldViewPr snapToGrid="0" snapToObjects="1">
      <p:cViewPr varScale="1">
        <p:scale>
          <a:sx n="124" d="100"/>
          <a:sy n="124" d="100"/>
        </p:scale>
        <p:origin x="720" y="160"/>
      </p:cViewPr>
      <p:guideLst/>
    </p:cSldViewPr>
  </p:slideViewPr>
  <p:notesTextViewPr>
    <p:cViewPr>
      <p:scale>
        <a:sx n="150" d="100"/>
        <a:sy n="150" d="100"/>
      </p:scale>
      <p:origin x="0" y="-108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1/17/19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 this presentation we discuss the importance of variables in linear regression models</a:t>
            </a:r>
            <a:r>
              <a:rPr lang="en-US" baseline="0" dirty="0"/>
              <a:t> and provide examples using R.</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Suppose you</a:t>
            </a:r>
            <a:r>
              <a:rPr lang="en-US" sz="1200" b="0" i="0" kern="1200" baseline="0" dirty="0">
                <a:solidFill>
                  <a:schemeClr val="tx1"/>
                </a:solidFill>
                <a:effectLst/>
                <a:latin typeface="+mn-lt"/>
                <a:ea typeface="+mn-ea"/>
                <a:cs typeface="+mn-cs"/>
              </a:rPr>
              <a:t> ha</a:t>
            </a:r>
            <a:r>
              <a:rPr lang="en-US" sz="1200" b="0" i="0" kern="1200" dirty="0">
                <a:solidFill>
                  <a:schemeClr val="tx1"/>
                </a:solidFill>
                <a:effectLst/>
                <a:latin typeface="+mn-lt"/>
                <a:ea typeface="+mn-ea"/>
                <a:cs typeface="+mn-cs"/>
              </a:rPr>
              <a:t>ve performed multiple linear regression and have settled on a model which contains several predictor variables. At this point, it’s common to ask, “Which variable is most important?”</a:t>
            </a:r>
          </a:p>
          <a:p>
            <a:endParaRPr lang="en-US" sz="1200" b="0" i="0" kern="1200" dirty="0">
              <a:solidFill>
                <a:schemeClr val="tx1"/>
              </a:solidFill>
              <a:effectLst/>
              <a:latin typeface="+mn-lt"/>
              <a:ea typeface="+mn-ea"/>
              <a:cs typeface="+mn-cs"/>
            </a:endParaRPr>
          </a:p>
          <a:p>
            <a:r>
              <a:rPr lang="en-US" dirty="0"/>
              <a:t>Regular regression coefficients describe the relationship between each predictor variable and the response. The coefficient value represents the mean change in the response given a one-unit increase in the predictor. Consequently, it’s easy to think that variables with larger coefficients are more important because they represent a larger change in the response.</a:t>
            </a:r>
          </a:p>
          <a:p>
            <a:endParaRPr lang="en-US" dirty="0"/>
          </a:p>
          <a:p>
            <a:r>
              <a:rPr lang="en-US" dirty="0"/>
              <a:t>However, the units vary between the different types of variables, which makes it impossible to compare them directly. For example, the meaning of a one-unit change is very different if you’re talking about temperature, weight, or chemical concentration, for example.</a:t>
            </a:r>
          </a:p>
          <a:p>
            <a:endParaRPr lang="en-US" dirty="0"/>
          </a:p>
          <a:p>
            <a:r>
              <a:rPr lang="en-US" dirty="0"/>
              <a:t>This problem is further complicated by the fact that there are different units within each type of measurement. For example, weight can be measured in grams, kilograms or pound. If you fit models for the same data set using grams in one model and kilograms in another, the coefficient for weight changes by a factor of a thousand even though the underlying fit of the model remains unchanged. The coefficient value changes greatly while the importance of the variable remains constant.</a:t>
            </a:r>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858606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you recall, the importance of each variable can be defined as how much of the variation or variability of the target variable can be explained by a given input variable. We use analysis of variance or the ANOVA analysis for this purpose. ANOVA consists of calculations that provide information about levels of variability within a regression model and can be the basis for the test of significance as well.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3693115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consider again the house price prediction example that we considered earlier. In this case, we are trying to predict the market price of a house given the square feet of the house and the house age. So, the first thing is to define the variables. </a:t>
            </a:r>
            <a:r>
              <a:rPr lang="en-US" sz="1200" kern="1200" dirty="0" err="1">
                <a:solidFill>
                  <a:schemeClr val="tx1"/>
                </a:solidFill>
                <a:effectLst/>
                <a:latin typeface="+mn-lt"/>
                <a:ea typeface="+mn-ea"/>
                <a:cs typeface="+mn-cs"/>
              </a:rPr>
              <a:t>Market_price_K</a:t>
            </a:r>
            <a:r>
              <a:rPr lang="en-US" sz="1200" kern="1200" dirty="0">
                <a:solidFill>
                  <a:schemeClr val="tx1"/>
                </a:solidFill>
                <a:effectLst/>
                <a:latin typeface="+mn-lt"/>
                <a:ea typeface="+mn-ea"/>
                <a:cs typeface="+mn-cs"/>
              </a:rPr>
              <a:t> represents the market price of the house in thousands of dollars, square feet represents the square footage of the house, and house age is the age of the house. We can use the </a:t>
            </a:r>
            <a:r>
              <a:rPr lang="en-US" sz="1200" kern="1200" dirty="0" err="1">
                <a:solidFill>
                  <a:schemeClr val="tx1"/>
                </a:solidFill>
                <a:effectLst/>
                <a:latin typeface="+mn-lt"/>
                <a:ea typeface="+mn-ea"/>
                <a:cs typeface="+mn-cs"/>
              </a:rPr>
              <a:t>lm</a:t>
            </a:r>
            <a:r>
              <a:rPr lang="en-US" sz="1200" kern="1200" dirty="0">
                <a:solidFill>
                  <a:schemeClr val="tx1"/>
                </a:solidFill>
                <a:effectLst/>
                <a:latin typeface="+mn-lt"/>
                <a:ea typeface="+mn-ea"/>
                <a:cs typeface="+mn-cs"/>
              </a:rPr>
              <a:t> function to build a linear model, in that case market </a:t>
            </a:r>
            <a:r>
              <a:rPr lang="en-US" sz="1200" kern="1200" dirty="0" err="1">
                <a:solidFill>
                  <a:schemeClr val="tx1"/>
                </a:solidFill>
                <a:effectLst/>
                <a:latin typeface="+mn-lt"/>
                <a:ea typeface="+mn-ea"/>
                <a:cs typeface="+mn-cs"/>
              </a:rPr>
              <a:t>price_K</a:t>
            </a:r>
            <a:r>
              <a:rPr lang="en-US" sz="1200" kern="1200" dirty="0">
                <a:solidFill>
                  <a:schemeClr val="tx1"/>
                </a:solidFill>
                <a:effectLst/>
                <a:latin typeface="+mn-lt"/>
                <a:ea typeface="+mn-ea"/>
                <a:cs typeface="+mn-cs"/>
              </a:rPr>
              <a:t> is being predicted using the square feet and the house age. We can look at the summary of the model by using the summary function. As you can see towards the end the multiple r squared is shown as 0.74, which means that these two variables explain 74% of the variations of the price of the house.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3785682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variations of the target or dependent variable, y, can be represented using </a:t>
            </a:r>
            <a:r>
              <a:rPr lang="en-US" sz="1200" kern="1200" dirty="0" err="1">
                <a:solidFill>
                  <a:schemeClr val="tx1"/>
                </a:solidFill>
                <a:effectLst/>
                <a:latin typeface="+mn-lt"/>
                <a:ea typeface="+mn-ea"/>
                <a:cs typeface="+mn-cs"/>
              </a:rPr>
              <a:t>SSyy</a:t>
            </a:r>
            <a:r>
              <a:rPr lang="en-US" sz="1200" kern="1200" dirty="0">
                <a:solidFill>
                  <a:schemeClr val="tx1"/>
                </a:solidFill>
                <a:effectLst/>
                <a:latin typeface="+mn-lt"/>
                <a:ea typeface="+mn-ea"/>
                <a:cs typeface="+mn-cs"/>
              </a:rPr>
              <a:t>, which is the sum squares of the deviations of y from its mean as we have seen before. In other words, SSYY can be seen as the total amount of variability that needs to be explained by the model. In our example, from the R-squared value we know that our model can explain 74% of the variability of the target variable which is the house price. However, we still do not know how much of the variability of the house price is being explained by the </a:t>
            </a:r>
            <a:r>
              <a:rPr lang="en-US" sz="1200" kern="1200" dirty="0" err="1">
                <a:solidFill>
                  <a:schemeClr val="tx1"/>
                </a:solidFill>
                <a:effectLst/>
                <a:latin typeface="+mn-lt"/>
                <a:ea typeface="+mn-ea"/>
                <a:cs typeface="+mn-cs"/>
              </a:rPr>
              <a:t>square_feet</a:t>
            </a:r>
            <a:r>
              <a:rPr lang="en-US" sz="1200" kern="1200" dirty="0">
                <a:solidFill>
                  <a:schemeClr val="tx1"/>
                </a:solidFill>
                <a:effectLst/>
                <a:latin typeface="+mn-lt"/>
                <a:ea typeface="+mn-ea"/>
                <a:cs typeface="+mn-cs"/>
              </a:rPr>
              <a:t> and how much of the variability is explained by the house age. </a:t>
            </a:r>
          </a:p>
          <a:p>
            <a:r>
              <a:rPr lang="en-US" sz="1200" kern="1200" dirty="0">
                <a:solidFill>
                  <a:schemeClr val="tx1"/>
                </a:solidFill>
                <a:effectLst/>
                <a:latin typeface="+mn-lt"/>
                <a:ea typeface="+mn-ea"/>
                <a:cs typeface="+mn-cs"/>
              </a:rPr>
              <a:t>ANOVA analysis gives the answer to this question. ANOVA shows the breakdown of the sum square of deviation of the dependent or target variable that is explained by each of the input variables. Applying the </a:t>
            </a:r>
            <a:r>
              <a:rPr lang="en-US" sz="1200" kern="1200" dirty="0" err="1">
                <a:solidFill>
                  <a:schemeClr val="tx1"/>
                </a:solidFill>
                <a:effectLst/>
                <a:latin typeface="+mn-lt"/>
                <a:ea typeface="+mn-ea"/>
                <a:cs typeface="+mn-cs"/>
              </a:rPr>
              <a:t>anova</a:t>
            </a:r>
            <a:r>
              <a:rPr lang="en-US" sz="1200" kern="1200" dirty="0">
                <a:solidFill>
                  <a:schemeClr val="tx1"/>
                </a:solidFill>
                <a:effectLst/>
                <a:latin typeface="+mn-lt"/>
                <a:ea typeface="+mn-ea"/>
                <a:cs typeface="+mn-cs"/>
              </a:rPr>
              <a:t>() function to our model, in the third column of the output, you can see the breakdown of the sum squares of the target variable captured by each of the input variables namely the </a:t>
            </a:r>
            <a:r>
              <a:rPr lang="en-US" sz="1200" kern="1200" dirty="0" err="1">
                <a:solidFill>
                  <a:schemeClr val="tx1"/>
                </a:solidFill>
                <a:effectLst/>
                <a:latin typeface="+mn-lt"/>
                <a:ea typeface="+mn-ea"/>
                <a:cs typeface="+mn-cs"/>
              </a:rPr>
              <a:t>Square_feet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House_age</a:t>
            </a:r>
            <a:r>
              <a:rPr lang="en-US" sz="1200" kern="1200" dirty="0">
                <a:solidFill>
                  <a:schemeClr val="tx1"/>
                </a:solidFill>
                <a:effectLst/>
                <a:latin typeface="+mn-lt"/>
                <a:ea typeface="+mn-ea"/>
                <a:cs typeface="+mn-cs"/>
              </a:rPr>
              <a:t>. You can also see a row corresponding to Residuals. This is the amount of variability of the target variable that could not be explained by any of the model input variables and therefore is left out as residuals or error terms. </a:t>
            </a:r>
          </a:p>
          <a:p>
            <a:r>
              <a:rPr lang="en-US" sz="1200" kern="1200" dirty="0">
                <a:solidFill>
                  <a:schemeClr val="tx1"/>
                </a:solidFill>
                <a:effectLst/>
                <a:latin typeface="+mn-lt"/>
                <a:ea typeface="+mn-ea"/>
                <a:cs typeface="+mn-cs"/>
              </a:rPr>
              <a:t>Note that the absolute values of Sum Squares are not important, and we mainly focus on relative values of sum squares. For example, in our model we can see that the Square footage of the house explains 6,967 units of variability of the house price while this quantity is only 1221 units for the house age. Therefore, we can conclude that square footage is significantly more important that the house age in predicting the price of a house.  Also, if you recall, R-squared was defined as the fraction of the variability of the target variable that is explained by the model. In our case the total sum squares of deviations of the house price that is explained by the model is 6,967.8 which is the amount explained by square footage plus 1221.9 which is the amount explained by the age. To calculate the total sum squares of the deviations of house prices, we need to also add the residuals. We can see can see that dividing the two quantities gives 0.7411 which is the fraction of the variability that is explained by the model which is the same as multiple R-squared as you saw in the previous slide.  </a:t>
            </a:r>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120257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consider another example. In here, we are using the wage data set, which is a part of the ISLR library. And we are trying to predict the wage of the workers based on their age, marital status and education. The first thing is to load the library ISLR. Then we can build the model using the </a:t>
            </a:r>
            <a:r>
              <a:rPr lang="en-US" sz="1200" kern="1200" dirty="0" err="1">
                <a:solidFill>
                  <a:schemeClr val="tx1"/>
                </a:solidFill>
                <a:effectLst/>
                <a:latin typeface="+mn-lt"/>
                <a:ea typeface="+mn-ea"/>
                <a:cs typeface="+mn-cs"/>
              </a:rPr>
              <a:t>lm</a:t>
            </a:r>
            <a:r>
              <a:rPr lang="en-US" sz="1200" kern="1200" dirty="0">
                <a:solidFill>
                  <a:schemeClr val="tx1"/>
                </a:solidFill>
                <a:effectLst/>
                <a:latin typeface="+mn-lt"/>
                <a:ea typeface="+mn-ea"/>
                <a:cs typeface="+mn-cs"/>
              </a:rPr>
              <a:t> function where wage is being predicted from age, marital status, and education. The data set of use is Wage with a capital W. We can look at the r squared of the model using the summary function. We can say summary model$ r squared, and we can see that the r squared of the model is 0.29, which means that these three variables explain 29% of the variability of the wage. Using the ANOVA analysis, we can see the sum squares of the target variables explained by each of the variables. As we can see, a large portion of the variability is left to residuals, and that is why the r squared is low in our case. </a:t>
            </a:r>
            <a:r>
              <a:rPr lang="en-US" sz="1200" kern="1200">
                <a:solidFill>
                  <a:schemeClr val="tx1"/>
                </a:solidFill>
                <a:effectLst/>
                <a:latin typeface="+mn-lt"/>
                <a:ea typeface="+mn-ea"/>
                <a:cs typeface="+mn-cs"/>
              </a:rPr>
              <a:t>Also, by comparing education, marital status, and age, we can see that education is significantly more important as the sum of squares of the target explained by education is significantly larger than age and marital status. </a:t>
            </a:r>
            <a:endParaRPr lang="en-US"/>
          </a:p>
        </p:txBody>
      </p:sp>
      <p:sp>
        <p:nvSpPr>
          <p:cNvPr id="4" name="Slide Number Placeholder 3"/>
          <p:cNvSpPr>
            <a:spLocks noGrp="1"/>
          </p:cNvSpPr>
          <p:nvPr>
            <p:ph type="sldNum" sz="quarter" idx="5"/>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2128415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8350009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1/17/19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1/17/19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1/17/19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781236"/>
            <a:ext cx="8080655" cy="2509748"/>
          </a:xfrm>
        </p:spPr>
        <p:txBody>
          <a:bodyPr/>
          <a:lstStyle/>
          <a:p>
            <a:r>
              <a:rPr lang="en-US" dirty="0"/>
              <a:t>Variable Importance</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5_7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8763" y="4868863"/>
            <a:ext cx="487362" cy="487362"/>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8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424168" y="793874"/>
            <a:ext cx="7443669" cy="3477875"/>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Which variables are more important in the model? i.e. the loss of which variables impact the model accuracy most? </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The coefficient values doesn’t tell you anything. i.e. higher coefficient does not mean higher importance of a variable.</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 For example if the “income” is presented in ($1000) the coefficient is going to be 1000 times smaller while the importance of the variable is the same in both cases.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Variable Importance </a:t>
            </a:r>
            <a:endParaRPr dirty="0"/>
          </a:p>
        </p:txBody>
      </p:sp>
      <p:pic>
        <p:nvPicPr>
          <p:cNvPr id="2" name="5_7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6075" y="4422775"/>
            <a:ext cx="487363" cy="487363"/>
          </a:xfrm>
          <a:prstGeom prst="rect">
            <a:avLst/>
          </a:prstGeom>
        </p:spPr>
      </p:pic>
    </p:spTree>
    <p:extLst>
      <p:ext uri="{BB962C8B-B14F-4D97-AF65-F5344CB8AC3E}">
        <p14:creationId xmlns:p14="http://schemas.microsoft.com/office/powerpoint/2010/main" val="209309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361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629649" y="1021663"/>
            <a:ext cx="7088489" cy="4493538"/>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The importance of the variable is defined by </a:t>
            </a:r>
            <a:r>
              <a:rPr lang="en-US" sz="2200" dirty="0">
                <a:solidFill>
                  <a:srgbClr val="C00000"/>
                </a:solidFill>
                <a:latin typeface="Garamond" panose="02020404030301010803" pitchFamily="18" charset="0"/>
                <a:ea typeface="Arial" charset="0"/>
                <a:cs typeface="Arial" charset="0"/>
              </a:rPr>
              <a:t>how much of the total variability </a:t>
            </a:r>
            <a:r>
              <a:rPr lang="en-US" sz="2200" dirty="0">
                <a:solidFill>
                  <a:schemeClr val="tx2">
                    <a:lumMod val="75000"/>
                  </a:schemeClr>
                </a:solidFill>
                <a:latin typeface="Garamond" panose="02020404030301010803" pitchFamily="18" charset="0"/>
                <a:ea typeface="Arial" charset="0"/>
                <a:cs typeface="Arial" charset="0"/>
              </a:rPr>
              <a:t>is explained by that variable. We use (Analysis of Variance) </a:t>
            </a:r>
            <a:r>
              <a:rPr lang="en-US" sz="2200" b="1" dirty="0">
                <a:solidFill>
                  <a:srgbClr val="C00000"/>
                </a:solidFill>
                <a:latin typeface="Garamond" panose="02020404030301010803" pitchFamily="18" charset="0"/>
                <a:ea typeface="Arial" charset="0"/>
                <a:cs typeface="Arial" charset="0"/>
              </a:rPr>
              <a:t>ANOVA</a:t>
            </a:r>
            <a:r>
              <a:rPr lang="en-US" sz="2200" dirty="0">
                <a:solidFill>
                  <a:schemeClr val="tx2">
                    <a:lumMod val="75000"/>
                  </a:schemeClr>
                </a:solidFill>
                <a:latin typeface="Garamond" panose="02020404030301010803" pitchFamily="18" charset="0"/>
                <a:ea typeface="Arial" charset="0"/>
                <a:cs typeface="Arial" charset="0"/>
              </a:rPr>
              <a:t> for this.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ANOVA consists of calculations that provide information about levels of variability within a regression model and form a basis for tests of significance.</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Variable Importance </a:t>
            </a:r>
            <a:endParaRPr dirty="0"/>
          </a:p>
        </p:txBody>
      </p:sp>
      <p:pic>
        <p:nvPicPr>
          <p:cNvPr id="2" name="5_7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0675" y="4373563"/>
            <a:ext cx="487363" cy="487362"/>
          </a:xfrm>
          <a:prstGeom prst="rect">
            <a:avLst/>
          </a:prstGeom>
        </p:spPr>
      </p:pic>
    </p:spTree>
    <p:extLst>
      <p:ext uri="{BB962C8B-B14F-4D97-AF65-F5344CB8AC3E}">
        <p14:creationId xmlns:p14="http://schemas.microsoft.com/office/powerpoint/2010/main" val="9374531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5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3"/>
          <p:cNvSpPr>
            <a:spLocks noGrp="1"/>
          </p:cNvSpPr>
          <p:nvPr>
            <p:ph type="title"/>
          </p:nvPr>
        </p:nvSpPr>
        <p:spPr>
          <a:xfrm>
            <a:off x="1900375" y="232717"/>
            <a:ext cx="6567488" cy="373856"/>
          </a:xfrm>
        </p:spPr>
        <p:txBody>
          <a:bodyPr>
            <a:normAutofit fontScale="90000"/>
          </a:bodyPr>
          <a:lstStyle/>
          <a:p>
            <a:pPr algn="ctr" eaLnBrk="1" hangingPunct="1"/>
            <a:r>
              <a:rPr lang="en-US" dirty="0"/>
              <a:t>Example</a:t>
            </a:r>
            <a:endParaRPr dirty="0"/>
          </a:p>
        </p:txBody>
      </p:sp>
      <p:sp>
        <p:nvSpPr>
          <p:cNvPr id="3" name="Rectangle 2"/>
          <p:cNvSpPr/>
          <p:nvPr/>
        </p:nvSpPr>
        <p:spPr>
          <a:xfrm>
            <a:off x="1476642" y="730979"/>
            <a:ext cx="7414953" cy="4421723"/>
          </a:xfrm>
          <a:prstGeom prst="rect">
            <a:avLst/>
          </a:prstGeom>
        </p:spPr>
        <p:txBody>
          <a:bodyPr wrap="square">
            <a:spAutoFit/>
          </a:bodyPr>
          <a:lstStyle/>
          <a:p>
            <a:pPr latinLnBrk="1">
              <a:spcAft>
                <a:spcPts val="1000"/>
              </a:spcAft>
            </a:pPr>
            <a:r>
              <a:rPr lang="en-US" sz="1300" dirty="0" err="1">
                <a:latin typeface="Consolas" panose="020B0609020204030204" pitchFamily="49" charset="0"/>
                <a:ea typeface="Cambria" panose="02040503050406030204" pitchFamily="18" charset="0"/>
                <a:cs typeface="Times New Roman" panose="02020603050405020304" pitchFamily="18" charset="0"/>
              </a:rPr>
              <a:t>Market_Price_K</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63</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65.1</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69.9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76.8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73.9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77.9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74.9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83.4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79.5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83.9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79.7</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84.5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96</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109.5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102.5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121</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104.9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128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129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117.9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140</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err="1">
                <a:latin typeface="Consolas" panose="020B0609020204030204" pitchFamily="49" charset="0"/>
                <a:ea typeface="Cambria" panose="02040503050406030204" pitchFamily="18" charset="0"/>
                <a:cs typeface="Times New Roman" panose="02020603050405020304" pitchFamily="18" charset="0"/>
              </a:rPr>
              <a:t>Square_Feet</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1605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2489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1553</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2404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1884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1558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1748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3105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1682</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2470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1820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2143</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2121</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2485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2300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2714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2463</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3076</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3048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3267</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3069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4765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4540</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err="1">
                <a:latin typeface="Consolas" panose="020B0609020204030204" pitchFamily="49" charset="0"/>
                <a:ea typeface="Cambria" panose="02040503050406030204" pitchFamily="18" charset="0"/>
                <a:cs typeface="Times New Roman" panose="02020603050405020304" pitchFamily="18" charset="0"/>
              </a:rPr>
              <a:t>House_Age</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32</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28</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19</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5</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11</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Model=</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lm</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Market_Price_K</a:t>
            </a:r>
            <a:r>
              <a:rPr lang="en-US" sz="13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Square_Feet</a:t>
            </a:r>
            <a:r>
              <a:rPr lang="en-US" sz="13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House_Age</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r>
              <a:rPr lang="en-US" sz="1300" dirty="0">
                <a:latin typeface="Consolas" panose="020B0609020204030204" pitchFamily="49" charset="0"/>
                <a:ea typeface="Cambria" panose="02040503050406030204" pitchFamily="18" charset="0"/>
                <a:cs typeface="Times New Roman" panose="02020603050405020304" pitchFamily="18" charset="0"/>
              </a:rPr>
              <a:t>## Call:</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lm(formula = </a:t>
            </a:r>
            <a:r>
              <a:rPr lang="en-US" sz="1300" dirty="0" err="1">
                <a:latin typeface="Consolas" panose="020B0609020204030204" pitchFamily="49" charset="0"/>
                <a:ea typeface="Cambria" panose="02040503050406030204" pitchFamily="18" charset="0"/>
                <a:cs typeface="Times New Roman" panose="02020603050405020304" pitchFamily="18" charset="0"/>
              </a:rPr>
              <a:t>Market_Price_K</a:t>
            </a:r>
            <a:r>
              <a:rPr lang="en-US" sz="1300" dirty="0">
                <a:latin typeface="Consolas" panose="020B0609020204030204" pitchFamily="49" charset="0"/>
                <a:ea typeface="Cambria" panose="02040503050406030204" pitchFamily="18" charset="0"/>
                <a:cs typeface="Times New Roman" panose="02020603050405020304" pitchFamily="18" charset="0"/>
              </a:rPr>
              <a:t> ~ </a:t>
            </a:r>
            <a:r>
              <a:rPr lang="en-US" sz="1300" dirty="0" err="1">
                <a:latin typeface="Consolas" panose="020B0609020204030204" pitchFamily="49" charset="0"/>
                <a:ea typeface="Cambria" panose="02040503050406030204" pitchFamily="18" charset="0"/>
                <a:cs typeface="Times New Roman" panose="02020603050405020304" pitchFamily="18" charset="0"/>
              </a:rPr>
              <a:t>Square_Feet</a:t>
            </a:r>
            <a:r>
              <a:rPr lang="en-US" sz="1300" dirty="0">
                <a:latin typeface="Consolas" panose="020B0609020204030204" pitchFamily="49" charset="0"/>
                <a:ea typeface="Cambria" panose="02040503050406030204" pitchFamily="18" charset="0"/>
                <a:cs typeface="Times New Roman" panose="02020603050405020304" pitchFamily="18" charset="0"/>
              </a:rPr>
              <a:t> + </a:t>
            </a:r>
            <a:r>
              <a:rPr lang="en-US" sz="1300" dirty="0" err="1">
                <a:latin typeface="Consolas" panose="020B0609020204030204" pitchFamily="49" charset="0"/>
                <a:ea typeface="Cambria" panose="02040503050406030204" pitchFamily="18" charset="0"/>
                <a:cs typeface="Times New Roman" panose="02020603050405020304" pitchFamily="18" charset="0"/>
              </a:rPr>
              <a:t>House_Age</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Residuals: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Min       1Q   Median       3Q      Max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-27.7018  -6.8938  -0.1728   7.1340  23.9361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Coefficients: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Estimate Std. Error t value </a:t>
            </a:r>
            <a:r>
              <a:rPr lang="en-US" sz="1300" dirty="0" err="1">
                <a:latin typeface="Consolas" panose="020B0609020204030204" pitchFamily="49" charset="0"/>
                <a:ea typeface="Cambria" panose="02040503050406030204" pitchFamily="18" charset="0"/>
                <a:cs typeface="Times New Roman" panose="02020603050405020304" pitchFamily="18" charset="0"/>
              </a:rPr>
              <a:t>Pr</a:t>
            </a:r>
            <a:r>
              <a:rPr lang="en-US" sz="1300" dirty="0">
                <a:latin typeface="Consolas" panose="020B0609020204030204" pitchFamily="49" charset="0"/>
                <a:ea typeface="Cambria" panose="02040503050406030204" pitchFamily="18" charset="0"/>
                <a:cs typeface="Times New Roman" panose="02020603050405020304" pitchFamily="18" charset="0"/>
              </a:rPr>
              <a:t>(&gt;|t|)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(Intercept) 57.350746  10.007152   5.731 1.31e-05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Square_Feet</a:t>
            </a:r>
            <a:r>
              <a:rPr lang="en-US" sz="1300" dirty="0">
                <a:latin typeface="Consolas" panose="020B0609020204030204" pitchFamily="49" charset="0"/>
                <a:ea typeface="Cambria" panose="02040503050406030204" pitchFamily="18" charset="0"/>
                <a:cs typeface="Times New Roman" panose="02020603050405020304" pitchFamily="18" charset="0"/>
              </a:rPr>
              <a:t>  0.017718   0.003146   5.633 1.64e-05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House_Age</a:t>
            </a:r>
            <a:r>
              <a:rPr lang="en-US" sz="1300" dirty="0">
                <a:latin typeface="Consolas" panose="020B0609020204030204" pitchFamily="49" charset="0"/>
                <a:ea typeface="Cambria" panose="02040503050406030204" pitchFamily="18" charset="0"/>
                <a:cs typeface="Times New Roman" panose="02020603050405020304" pitchFamily="18" charset="0"/>
              </a:rPr>
              <a:t>   -0.666348   0.227997  -2.923  0.00842 **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Residual standard error: 11.96 on 20 degrees of freedom</a:t>
            </a:r>
          </a:p>
          <a:p>
            <a:r>
              <a:rPr lang="en-US" sz="1300" dirty="0">
                <a:latin typeface="Consolas" panose="020B0609020204030204" pitchFamily="49" charset="0"/>
                <a:ea typeface="Cambria" panose="02040503050406030204" pitchFamily="18" charset="0"/>
                <a:cs typeface="Times New Roman" panose="02020603050405020304" pitchFamily="18" charset="0"/>
              </a:rPr>
              <a:t>## Multiple R-squared:  0.7411, Adjusted R-squared:  0.7152 </a:t>
            </a:r>
          </a:p>
          <a:p>
            <a:br>
              <a:rPr lang="en-US" sz="1300" dirty="0">
                <a:latin typeface="Cambria" panose="02040503050406030204" pitchFamily="18" charset="0"/>
                <a:ea typeface="Cambria" panose="02040503050406030204" pitchFamily="18" charset="0"/>
                <a:cs typeface="Times New Roman" panose="02020603050405020304" pitchFamily="18" charset="0"/>
              </a:rPr>
            </a:br>
            <a:endParaRPr lang="en-US" sz="1300" dirty="0"/>
          </a:p>
        </p:txBody>
      </p:sp>
      <p:sp>
        <p:nvSpPr>
          <p:cNvPr id="4" name="Rectangle 3"/>
          <p:cNvSpPr/>
          <p:nvPr/>
        </p:nvSpPr>
        <p:spPr>
          <a:xfrm>
            <a:off x="1828801" y="4488873"/>
            <a:ext cx="2493818" cy="19119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5_7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7188" y="4510088"/>
            <a:ext cx="487362" cy="487362"/>
          </a:xfrm>
          <a:prstGeom prst="rect">
            <a:avLst/>
          </a:prstGeom>
        </p:spPr>
      </p:pic>
    </p:spTree>
    <p:extLst>
      <p:ext uri="{BB962C8B-B14F-4D97-AF65-F5344CB8AC3E}">
        <p14:creationId xmlns:p14="http://schemas.microsoft.com/office/powerpoint/2010/main" val="23416022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707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288256" y="172642"/>
            <a:ext cx="6567488" cy="373856"/>
          </a:xfrm>
        </p:spPr>
        <p:txBody>
          <a:bodyPr>
            <a:normAutofit fontScale="90000"/>
          </a:bodyPr>
          <a:lstStyle/>
          <a:p>
            <a:pPr algn="ctr" eaLnBrk="1" hangingPunct="1"/>
            <a:r>
              <a:rPr lang="en-US" dirty="0"/>
              <a:t>Example</a:t>
            </a:r>
            <a:endParaRPr dirty="0"/>
          </a:p>
        </p:txBody>
      </p:sp>
      <p:sp>
        <p:nvSpPr>
          <p:cNvPr id="2" name="Rectangle 1"/>
          <p:cNvSpPr/>
          <p:nvPr/>
        </p:nvSpPr>
        <p:spPr>
          <a:xfrm>
            <a:off x="1878675" y="726309"/>
            <a:ext cx="6941129" cy="2375009"/>
          </a:xfrm>
          <a:prstGeom prst="rect">
            <a:avLst/>
          </a:prstGeom>
        </p:spPr>
        <p:txBody>
          <a:bodyPr wrap="square">
            <a:spAutoFit/>
          </a:bodyPr>
          <a:lstStyle/>
          <a:p>
            <a:pPr latinLnBrk="1">
              <a:spcAft>
                <a:spcPts val="1000"/>
              </a:spcAft>
            </a:pP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anova</a:t>
            </a:r>
            <a:r>
              <a:rPr lang="en-US" sz="1400" dirty="0">
                <a:latin typeface="Consolas" panose="020B0609020204030204" pitchFamily="49" charset="0"/>
                <a:ea typeface="Cambria" panose="02040503050406030204" pitchFamily="18" charset="0"/>
                <a:cs typeface="Times New Roman" panose="02020603050405020304" pitchFamily="18" charset="0"/>
              </a:rPr>
              <a:t>(Model)</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Analysis of Variance Table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Response: </a:t>
            </a:r>
            <a:r>
              <a:rPr lang="en-US" sz="1400" dirty="0" err="1">
                <a:latin typeface="Consolas" panose="020B0609020204030204" pitchFamily="49" charset="0"/>
                <a:ea typeface="Cambria" panose="02040503050406030204" pitchFamily="18" charset="0"/>
                <a:cs typeface="Times New Roman" panose="02020603050405020304" pitchFamily="18" charset="0"/>
              </a:rPr>
              <a:t>Market_Price_K</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Df</a:t>
            </a:r>
            <a:r>
              <a:rPr lang="en-US" sz="1400" dirty="0">
                <a:latin typeface="Consolas" panose="020B0609020204030204" pitchFamily="49" charset="0"/>
                <a:ea typeface="Cambria" panose="02040503050406030204" pitchFamily="18" charset="0"/>
                <a:cs typeface="Times New Roman" panose="02020603050405020304" pitchFamily="18" charset="0"/>
              </a:rPr>
              <a:t> Sum </a:t>
            </a:r>
            <a:r>
              <a:rPr lang="en-US" sz="1400" dirty="0" err="1">
                <a:latin typeface="Consolas" panose="020B0609020204030204" pitchFamily="49" charset="0"/>
                <a:ea typeface="Cambria" panose="02040503050406030204" pitchFamily="18" charset="0"/>
                <a:cs typeface="Times New Roman" panose="02020603050405020304" pitchFamily="18" charset="0"/>
              </a:rPr>
              <a:t>Sq</a:t>
            </a:r>
            <a:r>
              <a:rPr lang="en-US" sz="1400" dirty="0">
                <a:latin typeface="Consolas" panose="020B0609020204030204" pitchFamily="49" charset="0"/>
                <a:ea typeface="Cambria" panose="02040503050406030204" pitchFamily="18" charset="0"/>
                <a:cs typeface="Times New Roman" panose="02020603050405020304" pitchFamily="18" charset="0"/>
              </a:rPr>
              <a:t> Mean </a:t>
            </a:r>
            <a:r>
              <a:rPr lang="en-US" sz="1400" dirty="0" err="1">
                <a:latin typeface="Consolas" panose="020B0609020204030204" pitchFamily="49" charset="0"/>
                <a:ea typeface="Cambria" panose="02040503050406030204" pitchFamily="18" charset="0"/>
                <a:cs typeface="Times New Roman" panose="02020603050405020304" pitchFamily="18" charset="0"/>
              </a:rPr>
              <a:t>Sq</a:t>
            </a:r>
            <a:r>
              <a:rPr lang="en-US" sz="1400" dirty="0">
                <a:latin typeface="Consolas" panose="020B0609020204030204" pitchFamily="49" charset="0"/>
                <a:ea typeface="Cambria" panose="02040503050406030204" pitchFamily="18" charset="0"/>
                <a:cs typeface="Times New Roman" panose="02020603050405020304" pitchFamily="18" charset="0"/>
              </a:rPr>
              <a:t> F value    </a:t>
            </a:r>
            <a:r>
              <a:rPr lang="en-US" sz="1400" dirty="0" err="1">
                <a:latin typeface="Consolas" panose="020B0609020204030204" pitchFamily="49" charset="0"/>
                <a:ea typeface="Cambria" panose="02040503050406030204" pitchFamily="18" charset="0"/>
                <a:cs typeface="Times New Roman" panose="02020603050405020304" pitchFamily="18" charset="0"/>
              </a:rPr>
              <a:t>Pr</a:t>
            </a:r>
            <a:r>
              <a:rPr lang="en-US" sz="1400" dirty="0">
                <a:latin typeface="Consolas" panose="020B0609020204030204" pitchFamily="49" charset="0"/>
                <a:ea typeface="Cambria" panose="02040503050406030204" pitchFamily="18" charset="0"/>
                <a:cs typeface="Times New Roman" panose="02020603050405020304" pitchFamily="18" charset="0"/>
              </a:rPr>
              <a:t>(&gt;F)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Square_Feet</a:t>
            </a:r>
            <a:r>
              <a:rPr lang="en-US" sz="1400" dirty="0">
                <a:latin typeface="Consolas" panose="020B0609020204030204" pitchFamily="49" charset="0"/>
                <a:ea typeface="Cambria" panose="02040503050406030204" pitchFamily="18" charset="0"/>
                <a:cs typeface="Times New Roman" panose="02020603050405020304" pitchFamily="18" charset="0"/>
              </a:rPr>
              <a:t>  1 6967.8  6967.8 48.7087 8.976e-07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House_Age</a:t>
            </a:r>
            <a:r>
              <a:rPr lang="en-US" sz="1400" dirty="0">
                <a:latin typeface="Consolas" panose="020B0609020204030204" pitchFamily="49" charset="0"/>
                <a:ea typeface="Cambria" panose="02040503050406030204" pitchFamily="18" charset="0"/>
                <a:cs typeface="Times New Roman" panose="02020603050405020304" pitchFamily="18" charset="0"/>
              </a:rPr>
              <a:t>    1 1221.9  1221.9  8.5417  0.008418 **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Residuals   20 2861.0   143.1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Signif</a:t>
            </a:r>
            <a:r>
              <a:rPr lang="en-US" sz="1400" dirty="0">
                <a:latin typeface="Consolas" panose="020B0609020204030204" pitchFamily="49" charset="0"/>
                <a:ea typeface="Cambria" panose="02040503050406030204" pitchFamily="18" charset="0"/>
                <a:cs typeface="Times New Roman" panose="02020603050405020304" pitchFamily="18" charset="0"/>
              </a:rPr>
              <a:t>. codes:  0 '***' 0.001 '**' 0.01 '*' 0.05 '.' 0.1 ' ' 1</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3" name="Rectangle 1"/>
          <p:cNvSpPr>
            <a:spLocks noChangeArrowheads="1"/>
          </p:cNvSpPr>
          <p:nvPr/>
        </p:nvSpPr>
        <p:spPr bwMode="auto">
          <a:xfrm>
            <a:off x="2053243" y="3529426"/>
            <a:ext cx="6575368"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FF"/>
                </a:solidFill>
                <a:effectLst/>
                <a:latin typeface="Lucida Console" panose="020B0609040504020204" pitchFamily="49" charset="0"/>
              </a:rPr>
              <a:t>(6967.8+1221.9)/(6967.8+1221.9+2861.0)= 0.7411</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4" name="Rectangle 3"/>
          <p:cNvSpPr/>
          <p:nvPr/>
        </p:nvSpPr>
        <p:spPr>
          <a:xfrm>
            <a:off x="3707476" y="1762298"/>
            <a:ext cx="723208" cy="95596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5_7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7200" y="4522788"/>
            <a:ext cx="487363" cy="487362"/>
          </a:xfrm>
          <a:prstGeom prst="rect">
            <a:avLst/>
          </a:prstGeom>
        </p:spPr>
      </p:pic>
    </p:spTree>
    <p:extLst>
      <p:ext uri="{BB962C8B-B14F-4D97-AF65-F5344CB8AC3E}">
        <p14:creationId xmlns:p14="http://schemas.microsoft.com/office/powerpoint/2010/main" val="19812208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46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3"/>
          <p:cNvSpPr>
            <a:spLocks noGrp="1"/>
          </p:cNvSpPr>
          <p:nvPr>
            <p:ph type="title"/>
          </p:nvPr>
        </p:nvSpPr>
        <p:spPr>
          <a:xfrm>
            <a:off x="1900375" y="232717"/>
            <a:ext cx="6567488" cy="373856"/>
          </a:xfrm>
        </p:spPr>
        <p:txBody>
          <a:bodyPr>
            <a:normAutofit fontScale="90000"/>
          </a:bodyPr>
          <a:lstStyle/>
          <a:p>
            <a:pPr algn="ctr" eaLnBrk="1" hangingPunct="1"/>
            <a:r>
              <a:rPr lang="en-US" dirty="0"/>
              <a:t>Example</a:t>
            </a:r>
            <a:endParaRPr dirty="0"/>
          </a:p>
        </p:txBody>
      </p:sp>
      <p:sp>
        <p:nvSpPr>
          <p:cNvPr id="2" name="Rectangle 1"/>
          <p:cNvSpPr/>
          <p:nvPr/>
        </p:nvSpPr>
        <p:spPr>
          <a:xfrm>
            <a:off x="1803861" y="606573"/>
            <a:ext cx="7099069" cy="4180632"/>
          </a:xfrm>
          <a:prstGeom prst="rect">
            <a:avLst/>
          </a:prstGeom>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lm</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wage</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age</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maritl</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education,</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400" dirty="0">
                <a:latin typeface="Consolas" panose="020B0609020204030204" pitchFamily="49" charset="0"/>
                <a:ea typeface="Cambria" panose="02040503050406030204" pitchFamily="18" charset="0"/>
                <a:cs typeface="Times New Roman" panose="02020603050405020304" pitchFamily="18" charset="0"/>
              </a:rPr>
              <a:t>Wage)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r.squared</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0.2903442</a:t>
            </a:r>
          </a:p>
          <a:p>
            <a:pPr latinLnBrk="1">
              <a:spcAft>
                <a:spcPts val="1000"/>
              </a:spcAft>
            </a:pP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anova</a:t>
            </a:r>
            <a:r>
              <a:rPr lang="en-US" sz="1400" dirty="0">
                <a:latin typeface="Consolas" panose="020B0609020204030204" pitchFamily="49" charset="0"/>
                <a:ea typeface="Cambria" panose="02040503050406030204" pitchFamily="18" charset="0"/>
                <a:cs typeface="Times New Roman" panose="02020603050405020304" pitchFamily="18" charset="0"/>
              </a:rPr>
              <a:t>(Model)</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Analysis of Variance Table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Response: wage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Df</a:t>
            </a:r>
            <a:r>
              <a:rPr lang="en-US" sz="1400" dirty="0">
                <a:latin typeface="Consolas" panose="020B0609020204030204" pitchFamily="49" charset="0"/>
                <a:ea typeface="Cambria" panose="02040503050406030204" pitchFamily="18" charset="0"/>
                <a:cs typeface="Times New Roman" panose="02020603050405020304" pitchFamily="18" charset="0"/>
              </a:rPr>
              <a:t>  Sum </a:t>
            </a:r>
            <a:r>
              <a:rPr lang="en-US" sz="1400" dirty="0" err="1">
                <a:latin typeface="Consolas" panose="020B0609020204030204" pitchFamily="49" charset="0"/>
                <a:ea typeface="Cambria" panose="02040503050406030204" pitchFamily="18" charset="0"/>
                <a:cs typeface="Times New Roman" panose="02020603050405020304" pitchFamily="18" charset="0"/>
              </a:rPr>
              <a:t>Sq</a:t>
            </a:r>
            <a:r>
              <a:rPr lang="en-US" sz="1400" dirty="0">
                <a:latin typeface="Consolas" panose="020B0609020204030204" pitchFamily="49" charset="0"/>
                <a:ea typeface="Cambria" panose="02040503050406030204" pitchFamily="18" charset="0"/>
                <a:cs typeface="Times New Roman" panose="02020603050405020304" pitchFamily="18" charset="0"/>
              </a:rPr>
              <a:t> Mean </a:t>
            </a:r>
            <a:r>
              <a:rPr lang="en-US" sz="1400" dirty="0" err="1">
                <a:latin typeface="Consolas" panose="020B0609020204030204" pitchFamily="49" charset="0"/>
                <a:ea typeface="Cambria" panose="02040503050406030204" pitchFamily="18" charset="0"/>
                <a:cs typeface="Times New Roman" panose="02020603050405020304" pitchFamily="18" charset="0"/>
              </a:rPr>
              <a:t>Sq</a:t>
            </a:r>
            <a:r>
              <a:rPr lang="en-US" sz="1400" dirty="0">
                <a:latin typeface="Consolas" panose="020B0609020204030204" pitchFamily="49" charset="0"/>
                <a:ea typeface="Cambria" panose="02040503050406030204" pitchFamily="18" charset="0"/>
                <a:cs typeface="Times New Roman" panose="02020603050405020304" pitchFamily="18" charset="0"/>
              </a:rPr>
              <a:t> F value    </a:t>
            </a:r>
            <a:r>
              <a:rPr lang="en-US" sz="1400" dirty="0" err="1">
                <a:latin typeface="Consolas" panose="020B0609020204030204" pitchFamily="49" charset="0"/>
                <a:ea typeface="Cambria" panose="02040503050406030204" pitchFamily="18" charset="0"/>
                <a:cs typeface="Times New Roman" panose="02020603050405020304" pitchFamily="18" charset="0"/>
              </a:rPr>
              <a:t>Pr</a:t>
            </a:r>
            <a:r>
              <a:rPr lang="en-US" sz="1400" dirty="0">
                <a:latin typeface="Consolas" panose="020B0609020204030204" pitchFamily="49" charset="0"/>
                <a:ea typeface="Cambria" panose="02040503050406030204" pitchFamily="18" charset="0"/>
                <a:cs typeface="Times New Roman" panose="02020603050405020304" pitchFamily="18" charset="0"/>
              </a:rPr>
              <a:t>(&gt;F)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age          1  199870  199870 161.260 &lt; 2.2e-16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maritl</a:t>
            </a:r>
            <a:r>
              <a:rPr lang="en-US" sz="1400" dirty="0">
                <a:latin typeface="Consolas" panose="020B0609020204030204" pitchFamily="49" charset="0"/>
                <a:ea typeface="Cambria" panose="02040503050406030204" pitchFamily="18" charset="0"/>
                <a:cs typeface="Times New Roman" panose="02020603050405020304" pitchFamily="18" charset="0"/>
              </a:rPr>
              <a:t>       4  222572   55643  44.894 &lt; 2.2e-16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education    4 1093761  273440 220.619 &lt; 2.2e-16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Residuals 2990 3705884    1239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Signif</a:t>
            </a:r>
            <a:r>
              <a:rPr lang="en-US" sz="1400" dirty="0">
                <a:latin typeface="Consolas" panose="020B0609020204030204" pitchFamily="49" charset="0"/>
                <a:ea typeface="Cambria" panose="02040503050406030204" pitchFamily="18" charset="0"/>
                <a:cs typeface="Times New Roman" panose="02020603050405020304" pitchFamily="18" charset="0"/>
              </a:rPr>
              <a:t>. codes:  0 '***' 0.001 '**' 0.01 '*' 0.05 '.' 0.1 ' ' 1</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3" name="5_7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4781550"/>
            <a:ext cx="487363" cy="487363"/>
          </a:xfrm>
          <a:prstGeom prst="rect">
            <a:avLst/>
          </a:prstGeom>
        </p:spPr>
      </p:pic>
    </p:spTree>
    <p:extLst>
      <p:ext uri="{BB962C8B-B14F-4D97-AF65-F5344CB8AC3E}">
        <p14:creationId xmlns:p14="http://schemas.microsoft.com/office/powerpoint/2010/main" val="24460771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29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3"/>
          <p:cNvSpPr>
            <a:spLocks noGrp="1"/>
          </p:cNvSpPr>
          <p:nvPr>
            <p:ph type="title"/>
          </p:nvPr>
        </p:nvSpPr>
        <p:spPr>
          <a:xfrm>
            <a:off x="1900375" y="232717"/>
            <a:ext cx="6567488" cy="373856"/>
          </a:xfrm>
        </p:spPr>
        <p:txBody>
          <a:bodyPr>
            <a:normAutofit fontScale="90000"/>
          </a:bodyPr>
          <a:lstStyle/>
          <a:p>
            <a:pPr algn="ctr" eaLnBrk="1" hangingPunct="1"/>
            <a:r>
              <a:rPr lang="en-US" dirty="0"/>
              <a:t>Quiz: Test Your Knowledge</a:t>
            </a:r>
            <a:endParaRPr dirty="0"/>
          </a:p>
        </p:txBody>
      </p:sp>
      <p:sp>
        <p:nvSpPr>
          <p:cNvPr id="2" name="Rectangle 1"/>
          <p:cNvSpPr/>
          <p:nvPr/>
        </p:nvSpPr>
        <p:spPr>
          <a:xfrm>
            <a:off x="1803861" y="710847"/>
            <a:ext cx="7099069" cy="4421723"/>
          </a:xfrm>
          <a:prstGeom prst="rect">
            <a:avLst/>
          </a:prstGeom>
        </p:spPr>
        <p:txBody>
          <a:bodyPr wrap="square">
            <a:spAutoFit/>
          </a:bodyPr>
          <a:lstStyle/>
          <a:p>
            <a:pPr latinLnBrk="1">
              <a:spcAft>
                <a:spcPts val="1000"/>
              </a:spcAft>
            </a:pPr>
            <a:r>
              <a:rPr lang="en-US" sz="1800" dirty="0">
                <a:solidFill>
                  <a:schemeClr val="tx2">
                    <a:lumMod val="75000"/>
                  </a:schemeClr>
                </a:solidFill>
                <a:latin typeface="Garamond" panose="02020404030301010803" pitchFamily="18" charset="0"/>
                <a:ea typeface="Arial" charset="0"/>
                <a:cs typeface="Arial" charset="0"/>
              </a:rPr>
              <a:t>What is the R-squared for the model with the following ANOVA output? </a:t>
            </a:r>
            <a:endParaRPr lang="en-US" sz="1800" b="1" dirty="0">
              <a:solidFill>
                <a:srgbClr val="204A87"/>
              </a:solidFill>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anova</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 Analysis of Variance Table</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Response: Y</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Df</a:t>
            </a:r>
            <a:r>
              <a:rPr lang="en-US" sz="1300" dirty="0">
                <a:latin typeface="Consolas" panose="020B0609020204030204" pitchFamily="49" charset="0"/>
                <a:ea typeface="Cambria" panose="02040503050406030204" pitchFamily="18" charset="0"/>
                <a:cs typeface="Times New Roman" panose="02020603050405020304" pitchFamily="18" charset="0"/>
              </a:rPr>
              <a:t>  Sum </a:t>
            </a:r>
            <a:r>
              <a:rPr lang="en-US" sz="1300" dirty="0" err="1">
                <a:latin typeface="Consolas" panose="020B0609020204030204" pitchFamily="49" charset="0"/>
                <a:ea typeface="Cambria" panose="02040503050406030204" pitchFamily="18" charset="0"/>
                <a:cs typeface="Times New Roman" panose="02020603050405020304" pitchFamily="18" charset="0"/>
              </a:rPr>
              <a:t>Sq</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X1          1  100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X2		1  200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x3		2  50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Residuals 7000 150</a:t>
            </a:r>
            <a:br>
              <a:rPr lang="en-US" sz="1400" dirty="0">
                <a:latin typeface="Consolas" panose="020B0609020204030204" pitchFamily="49" charset="0"/>
                <a:ea typeface="Cambria" panose="02040503050406030204" pitchFamily="18" charset="0"/>
                <a:cs typeface="Times New Roman" panose="02020603050405020304" pitchFamily="18" charset="0"/>
              </a:rPr>
            </a:b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0.7</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0.8</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0.75</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0.65</a:t>
            </a:r>
          </a:p>
          <a:p>
            <a:pPr latinLnBrk="1">
              <a:spcAft>
                <a:spcPts val="1000"/>
              </a:spcAft>
            </a:pP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3" name="TextBox 2"/>
          <p:cNvSpPr txBox="1"/>
          <p:nvPr/>
        </p:nvSpPr>
        <p:spPr>
          <a:xfrm>
            <a:off x="5353395" y="2237874"/>
            <a:ext cx="3172984" cy="1169551"/>
          </a:xfrm>
          <a:prstGeom prst="rect">
            <a:avLst/>
          </a:prstGeom>
          <a:noFill/>
        </p:spPr>
        <p:txBody>
          <a:bodyPr wrap="square" rtlCol="0">
            <a:spAutoFit/>
          </a:bodyPr>
          <a:lstStyle/>
          <a:p>
            <a:r>
              <a:rPr lang="en-US" sz="1400" dirty="0">
                <a:solidFill>
                  <a:srgbClr val="FF0000"/>
                </a:solidFill>
                <a:latin typeface="Garamond" panose="02020404030301010803" pitchFamily="18" charset="0"/>
                <a:ea typeface="Arial" charset="0"/>
                <a:cs typeface="Arial" charset="0"/>
              </a:rPr>
              <a:t>Correct Answer will be A because R-squared is the ratio of sum of explained variability by the predictors (x1,x2,x3) to the overall variability that is </a:t>
            </a:r>
          </a:p>
          <a:p>
            <a:r>
              <a:rPr lang="en-US" sz="1400" dirty="0">
                <a:solidFill>
                  <a:srgbClr val="FF0000"/>
                </a:solidFill>
                <a:latin typeface="Garamond" panose="02020404030301010803" pitchFamily="18" charset="0"/>
                <a:ea typeface="Arial" charset="0"/>
                <a:cs typeface="Arial" charset="0"/>
              </a:rPr>
              <a:t>(100+200+50)/(100+200+50+150)=0.7 </a:t>
            </a:r>
          </a:p>
        </p:txBody>
      </p:sp>
    </p:spTree>
    <p:extLst>
      <p:ext uri="{BB962C8B-B14F-4D97-AF65-F5344CB8AC3E}">
        <p14:creationId xmlns:p14="http://schemas.microsoft.com/office/powerpoint/2010/main" val="1534630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3"/>
          <p:cNvSpPr>
            <a:spLocks noGrp="1"/>
          </p:cNvSpPr>
          <p:nvPr>
            <p:ph type="title"/>
          </p:nvPr>
        </p:nvSpPr>
        <p:spPr>
          <a:xfrm>
            <a:off x="1900375" y="232717"/>
            <a:ext cx="6567488" cy="373856"/>
          </a:xfrm>
        </p:spPr>
        <p:txBody>
          <a:bodyPr>
            <a:normAutofit fontScale="90000"/>
          </a:bodyPr>
          <a:lstStyle/>
          <a:p>
            <a:pPr algn="ctr" eaLnBrk="1" hangingPunct="1"/>
            <a:r>
              <a:rPr lang="en-US" dirty="0"/>
              <a:t>Quiz: Test Your Knowledge</a:t>
            </a:r>
            <a:endParaRPr dirty="0"/>
          </a:p>
        </p:txBody>
      </p:sp>
      <p:sp>
        <p:nvSpPr>
          <p:cNvPr id="2" name="Rectangle 1"/>
          <p:cNvSpPr/>
          <p:nvPr/>
        </p:nvSpPr>
        <p:spPr>
          <a:xfrm>
            <a:off x="1636295" y="710847"/>
            <a:ext cx="7266635" cy="4421723"/>
          </a:xfrm>
          <a:prstGeom prst="rect">
            <a:avLst/>
          </a:prstGeom>
        </p:spPr>
        <p:txBody>
          <a:bodyPr wrap="square">
            <a:spAutoFit/>
          </a:bodyPr>
          <a:lstStyle/>
          <a:p>
            <a:pPr latinLnBrk="1">
              <a:spcAft>
                <a:spcPts val="1000"/>
              </a:spcAft>
            </a:pPr>
            <a:r>
              <a:rPr lang="en-US" sz="1800" dirty="0">
                <a:solidFill>
                  <a:schemeClr val="tx2">
                    <a:lumMod val="75000"/>
                  </a:schemeClr>
                </a:solidFill>
                <a:latin typeface="Garamond" panose="02020404030301010803" pitchFamily="18" charset="0"/>
                <a:ea typeface="Arial" charset="0"/>
                <a:cs typeface="Arial" charset="0"/>
              </a:rPr>
              <a:t>The contribution of which variable is most significant in the following model? </a:t>
            </a:r>
          </a:p>
          <a:p>
            <a:pPr latinLnBrk="1">
              <a:spcAft>
                <a:spcPts val="1000"/>
              </a:spcAft>
            </a:pP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anova</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 Analysis of Variance Table</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Response: Y</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Df</a:t>
            </a:r>
            <a:r>
              <a:rPr lang="en-US" sz="1300" dirty="0">
                <a:latin typeface="Consolas" panose="020B0609020204030204" pitchFamily="49" charset="0"/>
                <a:ea typeface="Cambria" panose="02040503050406030204" pitchFamily="18" charset="0"/>
                <a:cs typeface="Times New Roman" panose="02020603050405020304" pitchFamily="18" charset="0"/>
              </a:rPr>
              <a:t>  Sum </a:t>
            </a:r>
            <a:r>
              <a:rPr lang="en-US" sz="1300" dirty="0" err="1">
                <a:latin typeface="Consolas" panose="020B0609020204030204" pitchFamily="49" charset="0"/>
                <a:ea typeface="Cambria" panose="02040503050406030204" pitchFamily="18" charset="0"/>
                <a:cs typeface="Times New Roman" panose="02020603050405020304" pitchFamily="18" charset="0"/>
              </a:rPr>
              <a:t>Sq</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X1          1  100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X2		1  200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x3		2  50</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Residuals 7000 150</a:t>
            </a:r>
            <a:br>
              <a:rPr lang="en-US" sz="1400" dirty="0">
                <a:latin typeface="Consolas" panose="020B0609020204030204" pitchFamily="49" charset="0"/>
                <a:ea typeface="Cambria" panose="02040503050406030204" pitchFamily="18" charset="0"/>
                <a:cs typeface="Times New Roman" panose="02020603050405020304" pitchFamily="18" charset="0"/>
              </a:rPr>
            </a:b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X1</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X2</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X3</a:t>
            </a:r>
          </a:p>
          <a:p>
            <a:pPr marL="342900" indent="-342900" latinLnBrk="1">
              <a:spcAft>
                <a:spcPts val="1000"/>
              </a:spcAft>
              <a:buAutoNum type="alphaUcParenR"/>
            </a:pPr>
            <a:r>
              <a:rPr lang="en-US" sz="1500" dirty="0">
                <a:solidFill>
                  <a:schemeClr val="tx2">
                    <a:lumMod val="75000"/>
                  </a:schemeClr>
                </a:solidFill>
                <a:latin typeface="Garamond" panose="02020404030301010803" pitchFamily="18" charset="0"/>
                <a:ea typeface="Arial" charset="0"/>
                <a:cs typeface="Arial" charset="0"/>
              </a:rPr>
              <a:t>All variables have equal contribution</a:t>
            </a:r>
          </a:p>
          <a:p>
            <a:pPr latinLnBrk="1">
              <a:spcAft>
                <a:spcPts val="1000"/>
              </a:spcAft>
            </a:pP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3" name="TextBox 2"/>
          <p:cNvSpPr txBox="1"/>
          <p:nvPr/>
        </p:nvSpPr>
        <p:spPr>
          <a:xfrm>
            <a:off x="5353395" y="2237874"/>
            <a:ext cx="3172984" cy="954107"/>
          </a:xfrm>
          <a:prstGeom prst="rect">
            <a:avLst/>
          </a:prstGeom>
          <a:noFill/>
        </p:spPr>
        <p:txBody>
          <a:bodyPr wrap="square" rtlCol="0">
            <a:spAutoFit/>
          </a:bodyPr>
          <a:lstStyle/>
          <a:p>
            <a:r>
              <a:rPr lang="en-US" sz="1400" dirty="0">
                <a:solidFill>
                  <a:srgbClr val="FF0000"/>
                </a:solidFill>
                <a:latin typeface="Garamond" panose="02020404030301010803" pitchFamily="18" charset="0"/>
                <a:ea typeface="Arial" charset="0"/>
                <a:cs typeface="Arial" charset="0"/>
              </a:rPr>
              <a:t>Correct Answer will be B because X1 explains 200 units of the total variability which is higher than the other two variables</a:t>
            </a:r>
          </a:p>
        </p:txBody>
      </p:sp>
    </p:spTree>
    <p:extLst>
      <p:ext uri="{BB962C8B-B14F-4D97-AF65-F5344CB8AC3E}">
        <p14:creationId xmlns:p14="http://schemas.microsoft.com/office/powerpoint/2010/main" val="18132637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20409</TotalTime>
  <Words>1513</Words>
  <Application>Microsoft Macintosh PowerPoint</Application>
  <PresentationFormat>On-screen Show (16:9)</PresentationFormat>
  <Paragraphs>71</Paragraphs>
  <Slides>8</Slides>
  <Notes>7</Notes>
  <HiddenSlides>0</HiddenSlides>
  <MMClips>6</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Arial Black</vt:lpstr>
      <vt:lpstr>Calibri</vt:lpstr>
      <vt:lpstr>Cambria</vt:lpstr>
      <vt:lpstr>Consolas</vt:lpstr>
      <vt:lpstr>Garamond</vt:lpstr>
      <vt:lpstr>Lucida Console</vt:lpstr>
      <vt:lpstr>Times New Roman</vt:lpstr>
      <vt:lpstr>Wingdings</vt:lpstr>
      <vt:lpstr>Office Theme</vt:lpstr>
      <vt:lpstr>Variable Importance</vt:lpstr>
      <vt:lpstr>Variable Importance </vt:lpstr>
      <vt:lpstr>Variable Importance </vt:lpstr>
      <vt:lpstr>Example</vt:lpstr>
      <vt:lpstr>Example</vt:lpstr>
      <vt:lpstr>Example</vt:lpstr>
      <vt:lpstr>Quiz: Test Your Knowledge</vt:lpstr>
      <vt:lpstr>Quiz: Test Your Knowledge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301</cp:revision>
  <dcterms:created xsi:type="dcterms:W3CDTF">2016-02-11T18:06:46Z</dcterms:created>
  <dcterms:modified xsi:type="dcterms:W3CDTF">2019-01-17T22:01:12Z</dcterms:modified>
</cp:coreProperties>
</file>